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2"/>
  </p:notesMasterIdLst>
  <p:sldIdLst>
    <p:sldId id="291" r:id="rId2"/>
    <p:sldId id="281" r:id="rId3"/>
    <p:sldId id="300" r:id="rId4"/>
    <p:sldId id="290" r:id="rId5"/>
    <p:sldId id="293" r:id="rId6"/>
    <p:sldId id="294" r:id="rId7"/>
    <p:sldId id="299" r:id="rId8"/>
    <p:sldId id="296" r:id="rId9"/>
    <p:sldId id="301" r:id="rId10"/>
    <p:sldId id="297" r:id="rId11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DBF39C2-9A88-4142-A53C-14074EC5FB2A}">
          <p14:sldIdLst>
            <p14:sldId id="291"/>
            <p14:sldId id="281"/>
            <p14:sldId id="300"/>
            <p14:sldId id="290"/>
            <p14:sldId id="293"/>
            <p14:sldId id="294"/>
            <p14:sldId id="299"/>
            <p14:sldId id="296"/>
            <p14:sldId id="301"/>
            <p14:sldId id="29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B59"/>
    <a:srgbClr val="39B0D4"/>
    <a:srgbClr val="727272"/>
    <a:srgbClr val="010000"/>
    <a:srgbClr val="FFA751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648"/>
  </p:normalViewPr>
  <p:slideViewPr>
    <p:cSldViewPr snapToGrid="0" snapToObjects="1">
      <p:cViewPr varScale="1">
        <p:scale>
          <a:sx n="119" d="100"/>
          <a:sy n="119" d="100"/>
        </p:scale>
        <p:origin x="216" y="24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pPr/>
              <a:t>1/23/26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7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6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3505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722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4EDF8E-6A41-124A-11CC-54410174D7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>
            <a:extLst>
              <a:ext uri="{FF2B5EF4-FFF2-40B4-BE49-F238E27FC236}">
                <a16:creationId xmlns:a16="http://schemas.microsoft.com/office/drawing/2014/main" id="{058D2992-F47A-0C16-4EA5-724C5A6A3D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>
            <a:extLst>
              <a:ext uri="{FF2B5EF4-FFF2-40B4-BE49-F238E27FC236}">
                <a16:creationId xmlns:a16="http://schemas.microsoft.com/office/drawing/2014/main" id="{E071C287-098F-2367-BD35-4C4BED856489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>
            <a:extLst>
              <a:ext uri="{FF2B5EF4-FFF2-40B4-BE49-F238E27FC236}">
                <a16:creationId xmlns:a16="http://schemas.microsoft.com/office/drawing/2014/main" id="{D797BCFB-4114-46DA-696A-4574ED37B8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77208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86727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3576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t>1/23/26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t>1/23/26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t>1/23/26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t>1/23/26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t>1/23/26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t>1/23/26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1/23/26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ho.int/publications-detail-redirect/risk-reduction-of-cognitive-decline-and-dementia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hyperlink" Target="https://chatgpt.com/share/69693ac0-7d50-8000-ac9b-391b1e6b540c" TargetMode="External"/><Relationship Id="rId4" Type="http://schemas.openxmlformats.org/officeDocument/2006/relationships/hyperlink" Target="https://chatgpt.com/share/696a4ef2-5234-8000-a700-692bcd3b0a02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4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26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6780" y="851521"/>
            <a:ext cx="4638605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245686" y="648614"/>
            <a:ext cx="8534400" cy="1752600"/>
          </a:xfrm>
        </p:spPr>
        <p:txBody>
          <a:bodyPr/>
          <a:lstStyle/>
          <a:p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TITLE PAGE</a:t>
            </a:r>
            <a:endPara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723369" y="-448874"/>
            <a:ext cx="10363200" cy="2076450"/>
          </a:xfrm>
        </p:spPr>
        <p:txBody>
          <a:bodyPr/>
          <a:lstStyle/>
          <a:p>
            <a:r>
              <a:rPr lang="en-US" sz="4000" b="1" dirty="0">
                <a:solidFill>
                  <a:schemeClr val="tx2"/>
                </a:solidFill>
                <a:latin typeface="Garamond" panose="02020404030301010803" pitchFamily="18" charset="0"/>
              </a:rPr>
              <a:t>INTERNAL  HACKATHON 2026</a:t>
            </a:r>
            <a:br>
              <a:rPr lang="en-US" sz="4000" b="1" dirty="0">
                <a:solidFill>
                  <a:schemeClr val="tx2"/>
                </a:solidFill>
                <a:latin typeface="Garamond" panose="02020404030301010803" pitchFamily="18" charset="0"/>
              </a:rPr>
            </a:br>
            <a:r>
              <a:rPr lang="en-US" sz="4000" b="1" dirty="0">
                <a:solidFill>
                  <a:schemeClr val="tx2"/>
                </a:solidFill>
                <a:latin typeface="Garamond" panose="02020404030301010803" pitchFamily="18" charset="0"/>
              </a:rPr>
              <a:t>DEPARTMENT OF COMPUTER SCIENCE </a:t>
            </a:r>
            <a:endParaRPr lang="en-IN" sz="4000" b="1" dirty="0">
              <a:solidFill>
                <a:schemeClr val="tx2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23368" y="2212362"/>
            <a:ext cx="9944631" cy="3209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Title: The stranger in your living room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Theme: SDG - Reduced Inequalities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PS Category- Software/Hardware: Software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Name: Entropy</a:t>
            </a:r>
            <a:endParaRPr lang="en-IN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3" name="Round Diagonal Corner Rectangle 2"/>
          <p:cNvSpPr/>
          <p:nvPr/>
        </p:nvSpPr>
        <p:spPr>
          <a:xfrm>
            <a:off x="0" y="1791032"/>
            <a:ext cx="12192000" cy="4319200"/>
          </a:xfrm>
          <a:prstGeom prst="round2DiagRect">
            <a:avLst/>
          </a:prstGeom>
          <a:solidFill>
            <a:schemeClr val="accent1">
              <a:lumMod val="20000"/>
              <a:lumOff val="80000"/>
            </a:schemeClr>
          </a:solidFill>
          <a:ln w="381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Google Shape;100;p3"/>
          <p:cNvSpPr txBox="1"/>
          <p:nvPr/>
        </p:nvSpPr>
        <p:spPr>
          <a:xfrm>
            <a:off x="367832" y="1915454"/>
            <a:ext cx="11764736" cy="4070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marR="0" lvl="0" indent="-51435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Kindly keep the maximum slides limit up to six </a:t>
            </a:r>
            <a:r>
              <a:rPr lang="en-US" b="1" i="0" u="none" strike="noStrike" cap="none" dirty="0">
                <a:solidFill>
                  <a:srgbClr val="C00000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(10). 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( Including the title slide) 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Try to avoid paragraphs and post your idea in points /diagrams / Infographics /pictures 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Keep your explanation precise and easy to understand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Idea should be unique and novel. </a:t>
            </a:r>
            <a:endParaRPr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14350" marR="0" lvl="0" indent="-51435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You can only use provided </a:t>
            </a:r>
            <a:r>
              <a:rPr lang="en-US" b="1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template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for making the </a:t>
            </a:r>
            <a:r>
              <a:rPr lang="en-US" b="1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PPT</a:t>
            </a:r>
            <a:r>
              <a:rPr lang="en-US" b="1" i="0" u="none" strike="noStrike" cap="none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  <a:sym typeface="Calibri"/>
              </a:rPr>
              <a:t> without changing the idea details pointers (mentioned in previous slides).</a:t>
            </a:r>
            <a:endParaRPr b="1" i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514350" marR="0" lvl="0" indent="-349885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endParaRPr b="1" i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914400" marR="0" lvl="1" indent="-316230" algn="just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endParaRPr sz="2000" b="1" i="0" u="none" strike="noStrike" cap="none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3371" y="107066"/>
            <a:ext cx="8410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IMPORTANT INSTRUCTIONS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2343" y="1181900"/>
            <a:ext cx="9557657" cy="341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</a:pPr>
            <a:r>
              <a:rPr lang="en-US" b="1" dirty="0">
                <a:solidFill>
                  <a:schemeClr val="dk1"/>
                </a:solidFill>
                <a:latin typeface="Arial" panose="020B0604020202020204" pitchFamily="34" charset="0"/>
                <a:ea typeface="Calibri"/>
                <a:cs typeface="Arial" panose="020B0604020202020204" pitchFamily="34" charset="0"/>
              </a:rPr>
              <a:t>Please ensure below pointers are met while submitting the Idea PPT:</a:t>
            </a:r>
            <a:endParaRPr lang="en-IN" b="1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8084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182998" y="0"/>
            <a:ext cx="10972800" cy="1143000"/>
          </a:xfrm>
        </p:spPr>
        <p:txBody>
          <a:bodyPr/>
          <a:lstStyle/>
          <a:p>
            <a:pPr eaLnBrk="1" hangingPunct="1"/>
            <a:b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IDEA TITLE</a:t>
            </a:r>
          </a:p>
        </p:txBody>
      </p:sp>
      <p:sp>
        <p:nvSpPr>
          <p:cNvPr id="15362" name="TextBox 8"/>
          <p:cNvSpPr txBox="1">
            <a:spLocks noChangeArrowheads="1"/>
          </p:cNvSpPr>
          <p:nvPr/>
        </p:nvSpPr>
        <p:spPr bwMode="auto">
          <a:xfrm>
            <a:off x="-1" y="2064921"/>
            <a:ext cx="12191999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3200" b="1" u="sng" dirty="0">
                <a:solidFill>
                  <a:schemeClr val="tx2"/>
                </a:solidFill>
                <a:latin typeface="Arial" pitchFamily="34" charset="0"/>
                <a:cs typeface="Arial" pitchFamily="34" charset="0"/>
              </a:rPr>
              <a:t>Proposed Solution (Describe your Idea/Solution/Prototype)</a:t>
            </a:r>
            <a:endParaRPr lang="en-US" sz="3200" u="sng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u="sng" dirty="0">
              <a:solidFill>
                <a:schemeClr val="tx2"/>
              </a:solidFill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n-US" sz="2800" b="1" dirty="0">
                <a:latin typeface="Arial" pitchFamily="34" charset="0"/>
                <a:cs typeface="Arial" pitchFamily="34" charset="0"/>
              </a:rPr>
              <a:t>Detailed explanation of the proposed solution: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AR-based assistive system for dementia patients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Uses camera + face recognition to detect people in front of the patient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Displays a minimal HUD with:</a:t>
            </a:r>
          </a:p>
          <a:p>
            <a:pPr marL="457200" indent="-457200">
              <a:buFont typeface="+mj-lt"/>
              <a:buAutoNum type="alphaLcParenR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Name</a:t>
            </a:r>
          </a:p>
          <a:p>
            <a:pPr marL="457200" indent="-457200">
              <a:buFont typeface="+mj-lt"/>
              <a:buAutoNum type="alphaLcParenR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Relation</a:t>
            </a:r>
          </a:p>
          <a:p>
            <a:pPr marL="457200" indent="-457200">
              <a:buFont typeface="+mj-lt"/>
              <a:buAutoNum type="alphaLcParenR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One familiar routine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Plays a gentle one-time audio cue in the patient’s preferred language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Arial" pitchFamily="34" charset="0"/>
                <a:cs typeface="Arial" pitchFamily="34" charset="0"/>
              </a:rPr>
              <a:t>Entire system works passively (no patient interaction required)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 smtClean="0">
                <a:solidFill>
                  <a:schemeClr val="bg1"/>
                </a:solidFill>
              </a:rPr>
              <a:pPr/>
              <a:t>2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Entropy</a:t>
            </a:r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F8C1AB-2B82-18A7-483A-04F1E8DA0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7960" y="223725"/>
            <a:ext cx="1634267" cy="9192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07187-DA60-C137-4862-20D6D21695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753034"/>
            <a:ext cx="10972800" cy="5465205"/>
          </a:xfrm>
        </p:spPr>
        <p:txBody>
          <a:bodyPr numCol="2"/>
          <a:lstStyle/>
          <a:p>
            <a:pPr marL="0" indent="0" algn="ctr">
              <a:buNone/>
            </a:pPr>
            <a:r>
              <a:rPr lang="en-US" sz="3200" dirty="0">
                <a:latin typeface="Arial" pitchFamily="34" charset="0"/>
                <a:cs typeface="Arial" pitchFamily="34" charset="0"/>
              </a:rPr>
              <a:t> How it addresses the problem?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Dementia patients often: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/>
              <a:t>Recognize a person visually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/>
              <a:t>But lose </a:t>
            </a:r>
            <a:r>
              <a:rPr lang="en-IN" sz="1600" b="1" dirty="0"/>
              <a:t>context</a:t>
            </a:r>
            <a:r>
              <a:rPr lang="en-IN" sz="1600" dirty="0"/>
              <a:t> (who they are, why they matter)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Loss of context → </a:t>
            </a:r>
            <a:r>
              <a:rPr lang="en-IN" sz="1800" b="1" dirty="0"/>
              <a:t>fear, panic, agitation</a:t>
            </a:r>
            <a:endParaRPr lang="en-IN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Cue restores: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b="1" dirty="0"/>
              <a:t>Identity context</a:t>
            </a:r>
            <a:r>
              <a:rPr lang="en-IN" sz="1600" dirty="0"/>
              <a:t> (who)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b="1" dirty="0"/>
              <a:t>Emotional safety</a:t>
            </a:r>
            <a:r>
              <a:rPr lang="en-IN" sz="1600" dirty="0"/>
              <a:t> (safe, familiar)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Reduces: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/>
              <a:t>Patient anxiety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/>
              <a:t>Repetitive explanations by caregivers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Preserves: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/>
              <a:t>Dignity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/>
              <a:t>Independence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1600" dirty="0"/>
              <a:t>Confidence in social interactions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sz="1600" dirty="0"/>
          </a:p>
          <a:p>
            <a:pPr marL="457200" lvl="1" indent="0" algn="ctr">
              <a:buNone/>
            </a:pPr>
            <a:r>
              <a:rPr lang="en-US" sz="2800" dirty="0">
                <a:latin typeface="Arial" pitchFamily="34" charset="0"/>
                <a:cs typeface="Arial" pitchFamily="34" charset="0"/>
              </a:rPr>
              <a:t>Innovation and uniqueness of the solution</a:t>
            </a:r>
          </a:p>
          <a:p>
            <a:r>
              <a:rPr lang="en-IN" sz="1800" dirty="0"/>
              <a:t>Focuses on </a:t>
            </a:r>
            <a:r>
              <a:rPr lang="en-IN" sz="1800" b="1" dirty="0"/>
              <a:t>context loss</a:t>
            </a:r>
            <a:r>
              <a:rPr lang="en-IN" sz="1800" dirty="0"/>
              <a:t>, not just memory loss</a:t>
            </a:r>
          </a:p>
          <a:p>
            <a:r>
              <a:rPr lang="en-IN" sz="1800" dirty="0"/>
              <a:t>Combines: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Minimal AR HUD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One-time human-like audio reassurance</a:t>
            </a:r>
          </a:p>
          <a:p>
            <a:r>
              <a:rPr lang="en-IN" sz="1800" b="1" dirty="0"/>
              <a:t>Silence-first design</a:t>
            </a:r>
            <a:r>
              <a:rPr lang="en-IN" sz="1800" dirty="0"/>
              <a:t> (does nothing when uncertain)</a:t>
            </a:r>
          </a:p>
          <a:p>
            <a:r>
              <a:rPr lang="en-IN" sz="1800" dirty="0"/>
              <a:t>No periodic reminders → avoids cognitive overload</a:t>
            </a:r>
          </a:p>
          <a:p>
            <a:r>
              <a:rPr lang="en-IN" sz="1800" dirty="0"/>
              <a:t>Multilingual, culturally aware voice support</a:t>
            </a:r>
          </a:p>
          <a:p>
            <a:r>
              <a:rPr lang="en-IN" sz="1800" dirty="0"/>
              <a:t>Caregiver edits </a:t>
            </a:r>
            <a:r>
              <a:rPr lang="en-IN" sz="1800" b="1" dirty="0"/>
              <a:t>once</a:t>
            </a:r>
            <a:r>
              <a:rPr lang="en-IN" sz="1800" dirty="0"/>
              <a:t>, system works passively</a:t>
            </a:r>
          </a:p>
          <a:p>
            <a:r>
              <a:rPr lang="en-IN" sz="1800" dirty="0"/>
              <a:t>Privacy-first: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Edge processing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800" dirty="0"/>
              <a:t>No constant cloud dependency</a:t>
            </a: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dirty="0"/>
          </a:p>
          <a:p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1B4148-F463-04BB-6621-C5E4A9549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34F7E8C-477E-19F4-3E34-69AE4B1F3C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8" name="Oval 7" descr="Your startup LOGO">
            <a:extLst>
              <a:ext uri="{FF2B5EF4-FFF2-40B4-BE49-F238E27FC236}">
                <a16:creationId xmlns:a16="http://schemas.microsoft.com/office/drawing/2014/main" id="{D6E97A37-7368-F804-46EB-DD14467C1A5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Entropy</a:t>
            </a: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B163FD4-4660-3983-30FF-93836FF63D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7960" y="223725"/>
            <a:ext cx="1634267" cy="9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742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APPROACH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pPr/>
              <a:t>4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" name="Oval 10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Entropy</a:t>
            </a:r>
            <a:endParaRPr lang="en-IN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2D883FA-E766-EC33-8085-9CC84FB61E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0291992"/>
              </p:ext>
            </p:extLst>
          </p:nvPr>
        </p:nvGraphicFramePr>
        <p:xfrm>
          <a:off x="724347" y="866775"/>
          <a:ext cx="5371652" cy="51244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85826">
                  <a:extLst>
                    <a:ext uri="{9D8B030D-6E8A-4147-A177-3AD203B41FA5}">
                      <a16:colId xmlns:a16="http://schemas.microsoft.com/office/drawing/2014/main" val="4156020845"/>
                    </a:ext>
                  </a:extLst>
                </a:gridCol>
                <a:gridCol w="2685826">
                  <a:extLst>
                    <a:ext uri="{9D8B030D-6E8A-4147-A177-3AD203B41FA5}">
                      <a16:colId xmlns:a16="http://schemas.microsoft.com/office/drawing/2014/main" val="2271409323"/>
                    </a:ext>
                  </a:extLst>
                </a:gridCol>
              </a:tblGrid>
              <a:tr h="336708">
                <a:tc>
                  <a:txBody>
                    <a:bodyPr/>
                    <a:lstStyle/>
                    <a:p>
                      <a:r>
                        <a:rPr lang="en-US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Technology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3505548"/>
                  </a:ext>
                </a:extLst>
              </a:tr>
              <a:tr h="336708">
                <a:tc>
                  <a:txBody>
                    <a:bodyPr/>
                    <a:lstStyle/>
                    <a:p>
                      <a:r>
                        <a:rPr lang="en-US" dirty="0"/>
                        <a:t>Frontend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React + </a:t>
                      </a:r>
                      <a:r>
                        <a:rPr lang="en-US" dirty="0" err="1"/>
                        <a:t>Vite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6398638"/>
                  </a:ext>
                </a:extLst>
              </a:tr>
              <a:tr h="336708">
                <a:tc>
                  <a:txBody>
                    <a:bodyPr/>
                    <a:lstStyle/>
                    <a:p>
                      <a:r>
                        <a:rPr lang="en-US" dirty="0"/>
                        <a:t>Face Tracking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MediaPipe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1340446"/>
                  </a:ext>
                </a:extLst>
              </a:tr>
              <a:tr h="336708">
                <a:tc>
                  <a:txBody>
                    <a:bodyPr/>
                    <a:lstStyle/>
                    <a:p>
                      <a:r>
                        <a:rPr lang="en-US" dirty="0"/>
                        <a:t>Backend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FastAPI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502030"/>
                  </a:ext>
                </a:extLst>
              </a:tr>
              <a:tr h="589240">
                <a:tc>
                  <a:txBody>
                    <a:bodyPr/>
                    <a:lstStyle/>
                    <a:p>
                      <a:r>
                        <a:rPr lang="en-US" dirty="0"/>
                        <a:t>Face Recognition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InsightFace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</a:t>
                      </a:r>
                      <a:r>
                        <a:rPr lang="en-I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buffalo_s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ONNX)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8680049"/>
                  </a:ext>
                </a:extLst>
              </a:tr>
              <a:tr h="592747">
                <a:tc>
                  <a:txBody>
                    <a:bodyPr/>
                    <a:lstStyle/>
                    <a:p>
                      <a:r>
                        <a:rPr lang="en-US" dirty="0"/>
                        <a:t>LLM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err="1">
                          <a:effectLst/>
                        </a:rPr>
                        <a:t>Groq</a:t>
                      </a:r>
                      <a:r>
                        <a:rPr lang="en-IN" dirty="0">
                          <a:effectLst/>
                        </a:rPr>
                        <a:t> (llama-3.3-70b-versatile)</a:t>
                      </a:r>
                    </a:p>
                  </a:txBody>
                  <a:tcPr marL="95250" marR="95250" marT="47625" marB="47625" anchor="ctr"/>
                </a:tc>
                <a:extLst>
                  <a:ext uri="{0D108BD9-81ED-4DB2-BD59-A6C34878D82A}">
                    <a16:rowId xmlns:a16="http://schemas.microsoft.com/office/drawing/2014/main" val="2125138027"/>
                  </a:ext>
                </a:extLst>
              </a:tr>
              <a:tr h="336708">
                <a:tc>
                  <a:txBody>
                    <a:bodyPr/>
                    <a:lstStyle/>
                    <a:p>
                      <a:r>
                        <a:rPr lang="en-US" dirty="0"/>
                        <a:t>Speech-to-text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Groq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Whisper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91669"/>
                  </a:ext>
                </a:extLst>
              </a:tr>
              <a:tr h="589240"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Text-to-Speech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ElevenLabs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(English) + </a:t>
                      </a:r>
                      <a:r>
                        <a:rPr lang="en-I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Sarvam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AI (Indian languages)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2457718"/>
                  </a:ext>
                </a:extLst>
              </a:tr>
              <a:tr h="336708"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Translation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Sarvam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AI (mayura:v1)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9890012"/>
                  </a:ext>
                </a:extLst>
              </a:tr>
              <a:tr h="336708"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Vector DB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Qdrant</a:t>
                      </a:r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Cloud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0255912"/>
                  </a:ext>
                </a:extLst>
              </a:tr>
              <a:tr h="336708"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Graph DB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Neo4j Cloud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1649710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D9A5B541-B8C4-A4D4-1C99-CDA5288E29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3829" y="2214427"/>
            <a:ext cx="5582322" cy="242914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BC64A4F-F504-079A-31FD-CC6D34401FFE}"/>
              </a:ext>
            </a:extLst>
          </p:cNvPr>
          <p:cNvSpPr txBox="1"/>
          <p:nvPr/>
        </p:nvSpPr>
        <p:spPr>
          <a:xfrm>
            <a:off x="6327887" y="1100903"/>
            <a:ext cx="24097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Flowchart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AFA27C5-B296-607C-253C-907918CE79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7960" y="223725"/>
            <a:ext cx="1634267" cy="9192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FEASIBILITY AND VIABILITY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1183598" y="764024"/>
            <a:ext cx="10000770" cy="60939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numCol="2">
            <a:spAutoFit/>
          </a:bodyPr>
          <a:lstStyle/>
          <a:p>
            <a:pPr marR="0" lvl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sz="2000" b="1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Analysis of the feasibility of the idea</a:t>
            </a:r>
          </a:p>
          <a:p>
            <a:r>
              <a:rPr lang="en-IN" b="1" dirty="0"/>
              <a:t>Technical Feasibility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Uses </a:t>
            </a:r>
            <a:r>
              <a:rPr lang="en-IN" b="1" dirty="0"/>
              <a:t>existing, proven technologies</a:t>
            </a:r>
            <a:endParaRPr lang="en-I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Face recognition (on-device / edge)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AR HUD (minimal overlay)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Speech-to-Text + Text-to-Speech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No custom hardware required for MVP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Can demo using </a:t>
            </a:r>
            <a:r>
              <a:rPr lang="en-IN" b="1" dirty="0"/>
              <a:t>camera + AR overlay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Template-based audio → predictable, safe output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Multilingual support via existing TTS engines</a:t>
            </a:r>
          </a:p>
          <a:p>
            <a:r>
              <a:rPr lang="en-IN" b="1" dirty="0"/>
              <a:t>Operational Feasibility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Caregiver setup is </a:t>
            </a:r>
            <a:r>
              <a:rPr lang="en-IN" b="1" dirty="0"/>
              <a:t>one-time</a:t>
            </a:r>
            <a:r>
              <a:rPr lang="en-IN" dirty="0"/>
              <a:t>, not continuous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Patient interaction required: </a:t>
            </a:r>
            <a:r>
              <a:rPr lang="en-IN" b="1" dirty="0"/>
              <a:t>zero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Works in </a:t>
            </a:r>
            <a:r>
              <a:rPr lang="en-IN" b="1" dirty="0"/>
              <a:t>home-care and assisted-care</a:t>
            </a:r>
            <a:r>
              <a:rPr lang="en-IN" dirty="0"/>
              <a:t> settings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Scales from prototype → real deployment</a:t>
            </a:r>
            <a:endParaRPr lang="en-IN" b="1" dirty="0"/>
          </a:p>
          <a:p>
            <a:r>
              <a:rPr lang="en-IN" b="1" dirty="0"/>
              <a:t>Market Feasibility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Dementia cases are increasing globally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Current solutions focus 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Reminders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dirty="0"/>
              <a:t>Tracking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kumimoji="0" lang="en-IN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ＭＳ Ｐゴシック" pitchFamily="1" charset="-128"/>
              <a:cs typeface="Arial" pitchFamily="34" charset="0"/>
            </a:endParaRPr>
          </a:p>
          <a:p>
            <a:pPr marR="0" lvl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sz="28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Potential challenges and risks</a:t>
            </a:r>
          </a:p>
          <a:p>
            <a:pPr lvl="1"/>
            <a:r>
              <a:rPr lang="en-IN" b="1" dirty="0"/>
              <a:t>Patient-Related Risks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Some patients may: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/>
              <a:t>Reject wearables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/>
              <a:t>Be sensitive to voices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IN" dirty="0"/>
              <a:t>Experience hallucinations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Advanced dementia users may not benefit</a:t>
            </a:r>
          </a:p>
          <a:p>
            <a:pPr lvl="1"/>
            <a:endParaRPr lang="en-IN" b="1" dirty="0"/>
          </a:p>
          <a:p>
            <a:pPr lvl="1"/>
            <a:endParaRPr lang="en-IN" b="1" dirty="0"/>
          </a:p>
          <a:p>
            <a:pPr lvl="1"/>
            <a:endParaRPr lang="en-IN" b="1" dirty="0"/>
          </a:p>
          <a:p>
            <a:pPr lvl="1"/>
            <a:r>
              <a:rPr lang="en-IN" sz="3200" b="1" dirty="0"/>
              <a:t>Technical Risks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Face recognition errors (false positives)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Latency causing delayed reassurance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Low lighting / occlusion issues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dirty="0"/>
              <a:t>Device battery or hardware failure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Entropy</a:t>
            </a:r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D5AE6C7-02C1-D5E7-5019-4544C6F705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7960" y="223725"/>
            <a:ext cx="1634267" cy="9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387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141514" y="1059580"/>
            <a:ext cx="11638110" cy="54168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numCol="2">
            <a:spAutoFit/>
          </a:bodyPr>
          <a:lstStyle/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</a:rPr>
              <a:t>Potential impact on the target audience</a:t>
            </a:r>
          </a:p>
          <a:p>
            <a:endParaRPr lang="en-IN" sz="2000" b="1" dirty="0"/>
          </a:p>
          <a:p>
            <a:r>
              <a:rPr lang="en-IN" sz="2000" b="1" dirty="0"/>
              <a:t>Dementia Patients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Reduces </a:t>
            </a:r>
            <a:r>
              <a:rPr lang="en-IN" b="1" dirty="0"/>
              <a:t>sudden fear and panic</a:t>
            </a:r>
            <a:r>
              <a:rPr lang="en-IN" dirty="0"/>
              <a:t> caused by inability to recognize familiar people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Restores </a:t>
            </a:r>
            <a:r>
              <a:rPr lang="en-IN" b="1" dirty="0"/>
              <a:t>context</a:t>
            </a:r>
            <a:r>
              <a:rPr lang="en-IN" dirty="0"/>
              <a:t> (who the person is, why they matter), not just names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Helps patients </a:t>
            </a:r>
            <a:r>
              <a:rPr lang="en-IN" b="1" dirty="0"/>
              <a:t>initiate conversations confidently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Preserves </a:t>
            </a:r>
            <a:r>
              <a:rPr lang="en-IN" b="1" dirty="0"/>
              <a:t>sense of identity and dignity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Creates a feeling of </a:t>
            </a:r>
            <a:r>
              <a:rPr lang="en-IN" b="1" dirty="0"/>
              <a:t>emotional safety</a:t>
            </a:r>
            <a:r>
              <a:rPr lang="en-IN" dirty="0"/>
              <a:t> in everyday interactions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Minimizes agitation caused by repeated confusion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Supports </a:t>
            </a:r>
            <a:r>
              <a:rPr lang="en-IN" b="1" dirty="0"/>
              <a:t>early to mid-stage dementia</a:t>
            </a:r>
            <a:r>
              <a:rPr lang="en-IN" dirty="0"/>
              <a:t> patients 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 remaining socially active</a:t>
            </a:r>
          </a:p>
          <a:p>
            <a:endParaRPr lang="en-IN" sz="2000" b="1" dirty="0"/>
          </a:p>
          <a:p>
            <a:endParaRPr lang="en-IN" sz="2000" b="1" dirty="0"/>
          </a:p>
          <a:p>
            <a:endParaRPr lang="en-IN" sz="2000" b="1" dirty="0"/>
          </a:p>
          <a:p>
            <a:endParaRPr lang="en-IN" sz="2000" b="1" dirty="0"/>
          </a:p>
          <a:p>
            <a:endParaRPr lang="en-IN" sz="2000" b="1" dirty="0"/>
          </a:p>
          <a:p>
            <a:r>
              <a:rPr lang="en-IN" sz="2000" b="1" dirty="0"/>
              <a:t>Caregivers &amp; Family Members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Reduces need for </a:t>
            </a:r>
            <a:r>
              <a:rPr lang="en-IN" b="1" dirty="0"/>
              <a:t>repetitive explanations</a:t>
            </a:r>
            <a:r>
              <a:rPr lang="en-IN" dirty="0"/>
              <a:t> (“This is your son”, “You know him”)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Lowers </a:t>
            </a:r>
            <a:r>
              <a:rPr lang="en-IN" b="1" dirty="0"/>
              <a:t>emotional burnout</a:t>
            </a:r>
            <a:r>
              <a:rPr lang="en-IN" dirty="0"/>
              <a:t> from constant reassurance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Allows caregivers to focus on </a:t>
            </a:r>
            <a:r>
              <a:rPr lang="en-IN" b="1" dirty="0"/>
              <a:t>care</a:t>
            </a:r>
            <a:r>
              <a:rPr lang="en-IN" dirty="0"/>
              <a:t>, not crisis management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Improves quality of interaction between patient and loved ones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Provides peace of mind </a:t>
            </a:r>
            <a:r>
              <a:rPr lang="en-IN" sz="2000" dirty="0"/>
              <a:t>during social encounters</a:t>
            </a:r>
          </a:p>
          <a:p>
            <a:endParaRPr lang="en-IN" sz="2000" b="1" dirty="0"/>
          </a:p>
          <a:p>
            <a:endParaRPr lang="en-IN" sz="2000" b="1" dirty="0"/>
          </a:p>
          <a:p>
            <a:r>
              <a:rPr lang="en-IN" sz="2000" b="1" dirty="0"/>
              <a:t>Healthcare &amp; Care Facilities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Helps manage dementia-related anxiety without medication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Reduces </a:t>
            </a:r>
            <a:r>
              <a:rPr lang="en-IN" dirty="0" err="1"/>
              <a:t>behavioral</a:t>
            </a:r>
            <a:r>
              <a:rPr lang="en-IN" dirty="0"/>
              <a:t> incidents caused by misrecognition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Can complement existing dementia care practices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Supports person-</a:t>
            </a:r>
            <a:r>
              <a:rPr lang="en-IN" dirty="0" err="1"/>
              <a:t>centered</a:t>
            </a:r>
            <a:r>
              <a:rPr lang="en-IN" dirty="0"/>
              <a:t>, non-invasive care models</a:t>
            </a:r>
          </a:p>
          <a:p>
            <a:pPr>
              <a:buFont typeface="Arial" panose="020B0604020202020204" pitchFamily="34" charset="0"/>
              <a:buChar char="•"/>
            </a:pPr>
            <a:endParaRPr lang="en-IN" sz="2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Entropy</a:t>
            </a:r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18CE317-A80F-A03E-BE08-561D94E72B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7960" y="223725"/>
            <a:ext cx="1634267" cy="9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44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608DDE-D634-2261-5381-33B9946B3A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583B36E-C3F8-7710-32A2-0DB3A6AF5F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>
            <a:extLst>
              <a:ext uri="{FF2B5EF4-FFF2-40B4-BE49-F238E27FC236}">
                <a16:creationId xmlns:a16="http://schemas.microsoft.com/office/drawing/2014/main" id="{0FCE42E5-ED60-B4AF-CF83-91BB375E4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17410" name="TextBox 8">
            <a:extLst>
              <a:ext uri="{FF2B5EF4-FFF2-40B4-BE49-F238E27FC236}">
                <a16:creationId xmlns:a16="http://schemas.microsoft.com/office/drawing/2014/main" id="{3EBDB12D-6A00-85E5-CB82-6320B55C72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5556" y="966192"/>
            <a:ext cx="11674930" cy="60016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numCol="2">
            <a:spAutoFit/>
          </a:bodyPr>
          <a:lstStyle/>
          <a:p>
            <a:pPr marR="0" lvl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sz="20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Benefits of the solution (social, economic, environmental, etc.)</a:t>
            </a:r>
          </a:p>
          <a:p>
            <a:r>
              <a:rPr lang="en-IN" sz="2000" b="1" dirty="0"/>
              <a:t>Social</a:t>
            </a:r>
            <a:r>
              <a:rPr lang="en-IN" sz="2400" b="1" dirty="0"/>
              <a:t> </a:t>
            </a:r>
            <a:r>
              <a:rPr lang="en-IN" sz="2000" b="1" dirty="0"/>
              <a:t>Benefits</a:t>
            </a:r>
            <a:endParaRPr lang="en-IN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Promotes </a:t>
            </a:r>
            <a:r>
              <a:rPr lang="en-IN" sz="2000" b="1" dirty="0"/>
              <a:t>aging with dignity</a:t>
            </a:r>
            <a:r>
              <a:rPr lang="en-IN" sz="2000" dirty="0"/>
              <a:t>, not dependence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Encourages continued </a:t>
            </a:r>
            <a:r>
              <a:rPr lang="en-IN" sz="2000" b="1" dirty="0"/>
              <a:t>social engagement</a:t>
            </a:r>
            <a:endParaRPr lang="en-IN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Reduces stigma around memory loss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Supports </a:t>
            </a:r>
            <a:r>
              <a:rPr lang="en-IN" sz="2000" b="1" dirty="0"/>
              <a:t>multilingual and culturally diverse populations</a:t>
            </a:r>
            <a:endParaRPr lang="en-IN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Strengthens emotional bonds between patients and caregivers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Aligns with humane, ethical dementia care principles</a:t>
            </a:r>
          </a:p>
          <a:p>
            <a:r>
              <a:rPr lang="en-IN" sz="2000" b="1" dirty="0"/>
              <a:t>Economic Benefits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Reduces caregiver time spent on repetitive reassurance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Potentially delays need for full-time supervision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Uses </a:t>
            </a:r>
            <a:r>
              <a:rPr lang="en-IN" sz="2000" b="1" dirty="0"/>
              <a:t>existing consumer hardware</a:t>
            </a:r>
            <a:r>
              <a:rPr lang="en-IN" sz="2000" dirty="0"/>
              <a:t> → low deployment cost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Software-driven solution → scalable and affordable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Reduces indirect costs linked to caregiver burnout</a:t>
            </a:r>
          </a:p>
          <a:p>
            <a:endParaRPr lang="en-IN" sz="2000" b="1" dirty="0"/>
          </a:p>
          <a:p>
            <a:r>
              <a:rPr lang="en-IN" sz="2000" b="1" dirty="0"/>
              <a:t> Environmental Benefits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No heavy hardware manufacturing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Minimal electronic waste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Low power consumption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Software-first approach reduces resource usage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Compatible with sustainable digital healthcare initiatives</a:t>
            </a:r>
          </a:p>
          <a:p>
            <a:endParaRPr lang="en-IN" sz="2000" b="1" dirty="0"/>
          </a:p>
          <a:p>
            <a:r>
              <a:rPr lang="en-IN" sz="2000" b="1" dirty="0"/>
              <a:t>Broader Societal Impact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Addresses a </a:t>
            </a:r>
            <a:r>
              <a:rPr lang="en-IN" sz="2000" b="1" dirty="0"/>
              <a:t>rapidly growing aging population</a:t>
            </a:r>
            <a:endParaRPr lang="en-IN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Provides a non-pharmaceutical intervention for dementia care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Encourages responsible use of AI in healthcare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dirty="0"/>
              <a:t>Demonstrates how technology can restore </a:t>
            </a:r>
            <a:r>
              <a:rPr lang="en-IN" sz="2000" b="1" dirty="0"/>
              <a:t>human connection</a:t>
            </a:r>
            <a:r>
              <a:rPr lang="en-IN" sz="2000" dirty="0"/>
              <a:t>, not replace it</a:t>
            </a:r>
            <a:endParaRPr lang="en-IN" sz="2800" dirty="0"/>
          </a:p>
          <a:p>
            <a:pPr marR="0" lvl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endParaRPr lang="en-US" sz="280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999724-3C21-89FB-DF28-03B9360E4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t>7</a:t>
            </a:r>
          </a:p>
        </p:txBody>
      </p:sp>
      <p:pic>
        <p:nvPicPr>
          <p:cNvPr id="8" name="Google Shape;93;p2">
            <a:extLst>
              <a:ext uri="{FF2B5EF4-FFF2-40B4-BE49-F238E27FC236}">
                <a16:creationId xmlns:a16="http://schemas.microsoft.com/office/drawing/2014/main" id="{9F209905-73DA-E8AD-D3CE-886CD87F22F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Oval 11" descr="Your startup LOGO">
            <a:extLst>
              <a:ext uri="{FF2B5EF4-FFF2-40B4-BE49-F238E27FC236}">
                <a16:creationId xmlns:a16="http://schemas.microsoft.com/office/drawing/2014/main" id="{247A5176-CC26-CC01-2497-4346D8721913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Entropy</a:t>
            </a:r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A9D5988-68C4-2612-B2C0-DC55D515A4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7960" y="223725"/>
            <a:ext cx="1634267" cy="9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916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RESEARCH  AND REFERENCES</a:t>
            </a: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609600" y="1359451"/>
            <a:ext cx="9385300" cy="31085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800" noProof="0" dirty="0">
                <a:solidFill>
                  <a:prstClr val="black"/>
                </a:solidFill>
                <a:latin typeface="Arial" pitchFamily="34" charset="0"/>
                <a:cs typeface="Arial" pitchFamily="34" charset="0"/>
                <a:hlinkClick r:id="rId3"/>
              </a:rPr>
              <a:t>https://www.who.int/publications-detail-redirect/risk-reduction-of-cognitive-decline-and-dementia</a:t>
            </a:r>
            <a:endParaRPr lang="en-US" sz="2800" noProof="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  <a:hlinkClick r:id="rId4"/>
              </a:rPr>
              <a:t>https://chatgpt.com/share/696a4ef2-5234-8000-a700-692bcd3b0a02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ＭＳ Ｐゴシック" pitchFamily="1" charset="-128"/>
              <a:cs typeface="Arial" pitchFamily="34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  <a:hlinkClick r:id="rId5"/>
              </a:rPr>
              <a:t>https://chatgpt.com/share/69693ac0-7d50-8000-ac9b-391b1e6b540c</a:t>
            </a:r>
            <a:endParaRPr lang="en-US" sz="280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ＭＳ Ｐゴシック" pitchFamily="1" charset="-128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9" name="Oval 8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Entropy</a:t>
            </a:r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9DE9B5-FC1F-1990-E8A7-E94611B9D4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27960" y="223725"/>
            <a:ext cx="1634267" cy="9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788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A046D-2FEB-85E4-F42A-C7892CB99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One Screenshot of DEMO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BA7F2B-31EC-BBB2-9E1E-BE403FE1A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CE914-78BC-61C1-C5B5-D83B2A5FB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F8D72C-D1A5-D7DF-BFA5-42334BD8F2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7" name="Oval 6" descr="Your startup LOGO">
            <a:extLst>
              <a:ext uri="{FF2B5EF4-FFF2-40B4-BE49-F238E27FC236}">
                <a16:creationId xmlns:a16="http://schemas.microsoft.com/office/drawing/2014/main" id="{96E1EBE2-956B-13C3-9A01-2F39C5EDA74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329773" y="252246"/>
            <a:ext cx="1251857" cy="807334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/>
              <a:t>Entropy</a:t>
            </a:r>
            <a:endParaRPr lang="en-IN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86F90A8-9B8B-E8A2-53FE-5E2CAAFE33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7454" y="816552"/>
            <a:ext cx="8537089" cy="54016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604096C-CF8C-3B1E-A3BC-7F62D9881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7960" y="223725"/>
            <a:ext cx="1634267" cy="9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883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7604</TotalTime>
  <Words>896</Words>
  <Application>Microsoft Macintosh PowerPoint</Application>
  <PresentationFormat>Widescreen</PresentationFormat>
  <Paragraphs>204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Garamond</vt:lpstr>
      <vt:lpstr>Times New Roman</vt:lpstr>
      <vt:lpstr>TradeGothic</vt:lpstr>
      <vt:lpstr>Wingdings</vt:lpstr>
      <vt:lpstr>Office Theme</vt:lpstr>
      <vt:lpstr>INTERNAL  HACKATHON 2026 DEPARTMENT OF COMPUTER SCIENCE </vt:lpstr>
      <vt:lpstr> IDEA TITLE</vt:lpstr>
      <vt:lpstr>PowerPoint Presentation</vt:lpstr>
      <vt:lpstr>TECHNICAL APPROACH</vt:lpstr>
      <vt:lpstr>FEASIBILITY AND VIABILITY</vt:lpstr>
      <vt:lpstr>IMPACT AND BENEFITS</vt:lpstr>
      <vt:lpstr>IMPACT AND BENEFITS</vt:lpstr>
      <vt:lpstr>RESEARCH  AND REFERENCES</vt:lpstr>
      <vt:lpstr>One Screenshot of DEMO </vt:lpstr>
      <vt:lpstr>PowerPoint Presentation</vt:lpstr>
    </vt:vector>
  </TitlesOfParts>
  <Manager/>
  <Company>Crowdfunder,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subject/>
  <dc:creator>Crowdfunder</dc:creator>
  <cp:keywords/>
  <dc:description/>
  <cp:lastModifiedBy>Nirmal Jyoti Biswas</cp:lastModifiedBy>
  <cp:revision>156</cp:revision>
  <dcterms:created xsi:type="dcterms:W3CDTF">2013-12-12T18:46:50Z</dcterms:created>
  <dcterms:modified xsi:type="dcterms:W3CDTF">2026-01-23T05:00:35Z</dcterms:modified>
  <cp:category/>
</cp:coreProperties>
</file>

<file path=docProps/thumbnail.jpeg>
</file>